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Section 3.8: </a:t>
            </a:r>
            <a:r>
              <a:rPr lang="en-US" sz="3900" dirty="0" smtClean="0"/>
              <a:t>More Modular Arithmetic and Public-Key Cryptography</a:t>
            </a:r>
            <a:r>
              <a:rPr lang="en-US" sz="3900" i="1" dirty="0" smtClean="0"/>
              <a:t> </a:t>
            </a:r>
            <a:endParaRPr lang="en-US" sz="3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i="1" dirty="0" smtClean="0"/>
              <a:t>is</a:t>
            </a:r>
            <a:r>
              <a:rPr lang="en-US" dirty="0" smtClean="0"/>
              <a:t> a way to undo the </a:t>
            </a:r>
            <a:br>
              <a:rPr lang="en-US" dirty="0" smtClean="0"/>
            </a:br>
            <a:r>
              <a:rPr lang="en-US" dirty="0" smtClean="0"/>
              <a:t>“multiply by 3” step</a:t>
            </a:r>
          </a:p>
          <a:p>
            <a:endParaRPr lang="en-US" dirty="0" smtClean="0"/>
          </a:p>
          <a:p>
            <a:r>
              <a:rPr lang="en-US" dirty="0" smtClean="0"/>
              <a:t>It turns out that what we</a:t>
            </a:r>
            <a:br>
              <a:rPr lang="en-US" dirty="0" smtClean="0"/>
            </a:br>
            <a:r>
              <a:rPr lang="en-US" dirty="0" smtClean="0"/>
              <a:t>need to do is to multiply</a:t>
            </a:r>
            <a:br>
              <a:rPr lang="en-US" dirty="0" smtClean="0"/>
            </a:br>
            <a:r>
              <a:rPr lang="en-US" dirty="0" smtClean="0"/>
              <a:t>by 9</a:t>
            </a:r>
            <a:endParaRPr lang="en-US" dirty="0"/>
          </a:p>
        </p:txBody>
      </p:sp>
      <p:pic>
        <p:nvPicPr>
          <p:cNvPr id="4" name="Picture 3" descr="affin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555" y="1569720"/>
            <a:ext cx="3425245" cy="5212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multiplying twice get us back to where we started?</a:t>
            </a:r>
          </a:p>
          <a:p>
            <a:endParaRPr lang="en-US" dirty="0" smtClean="0"/>
          </a:p>
          <a:p>
            <a:r>
              <a:rPr lang="en-US" dirty="0" smtClean="0"/>
              <a:t>Notice that we’re multiplying by 3 and then by 9</a:t>
            </a:r>
          </a:p>
          <a:p>
            <a:endParaRPr lang="en-US" dirty="0" smtClean="0"/>
          </a:p>
          <a:p>
            <a:r>
              <a:rPr lang="en-US" dirty="0" smtClean="0"/>
              <a:t>So we’re multiplying by 3 x 9 = 27 = 1</a:t>
            </a:r>
          </a:p>
          <a:p>
            <a:endParaRPr lang="en-US" dirty="0" smtClean="0"/>
          </a:p>
          <a:p>
            <a:r>
              <a:rPr lang="en-US" dirty="0" smtClean="0"/>
              <a:t>Multiplying by 1 doesn’t change anything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say that 3 and 9 are </a:t>
            </a:r>
            <a:r>
              <a:rPr lang="en-US" b="1" dirty="0" smtClean="0"/>
              <a:t>multiplicative inverses</a:t>
            </a:r>
            <a:r>
              <a:rPr lang="en-US" dirty="0" smtClean="0"/>
              <a:t> modulo 26</a:t>
            </a:r>
          </a:p>
          <a:p>
            <a:endParaRPr lang="en-US" dirty="0" smtClean="0"/>
          </a:p>
          <a:p>
            <a:r>
              <a:rPr lang="en-US" dirty="0" smtClean="0"/>
              <a:t>Also, multiplying by 3 and multiplying by 9 are </a:t>
            </a:r>
            <a:r>
              <a:rPr lang="en-US" b="1" dirty="0" smtClean="0"/>
              <a:t>inverse operations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Finding these inverse operations is key to using multiplication to encode and decode messages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any multiplication </a:t>
            </a:r>
            <a:br>
              <a:rPr lang="en-US" dirty="0" smtClean="0"/>
            </a:br>
            <a:r>
              <a:rPr lang="en-US" dirty="0" smtClean="0"/>
              <a:t>operation be reversed?</a:t>
            </a:r>
          </a:p>
          <a:p>
            <a:endParaRPr lang="en-US" dirty="0" smtClean="0"/>
          </a:p>
          <a:p>
            <a:r>
              <a:rPr lang="en-US" dirty="0" smtClean="0"/>
              <a:t>How about multiplication</a:t>
            </a:r>
            <a:br>
              <a:rPr lang="en-US" dirty="0" smtClean="0"/>
            </a:br>
            <a:r>
              <a:rPr lang="en-US" dirty="0" smtClean="0"/>
              <a:t>by 6?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any multiplication </a:t>
            </a:r>
            <a:br>
              <a:rPr lang="en-US" dirty="0" smtClean="0"/>
            </a:br>
            <a:r>
              <a:rPr lang="en-US" dirty="0" smtClean="0"/>
              <a:t>operation be reversed?</a:t>
            </a:r>
          </a:p>
          <a:p>
            <a:endParaRPr lang="en-US" dirty="0" smtClean="0"/>
          </a:p>
          <a:p>
            <a:r>
              <a:rPr lang="en-US" dirty="0" smtClean="0"/>
              <a:t>How about multiplication</a:t>
            </a:r>
            <a:br>
              <a:rPr lang="en-US" dirty="0" smtClean="0"/>
            </a:br>
            <a:r>
              <a:rPr lang="en-US" dirty="0" smtClean="0"/>
              <a:t>by 6?</a:t>
            </a:r>
          </a:p>
          <a:p>
            <a:endParaRPr lang="en-US" dirty="0" smtClean="0"/>
          </a:p>
          <a:p>
            <a:r>
              <a:rPr lang="en-US" dirty="0" smtClean="0"/>
              <a:t>As we can see, both B and</a:t>
            </a:r>
            <a:br>
              <a:rPr lang="en-US" dirty="0" smtClean="0"/>
            </a:br>
            <a:r>
              <a:rPr lang="en-US" dirty="0" smtClean="0"/>
              <a:t>O get encoded as G</a:t>
            </a:r>
            <a:endParaRPr lang="en-US" dirty="0"/>
          </a:p>
        </p:txBody>
      </p:sp>
      <p:pic>
        <p:nvPicPr>
          <p:cNvPr id="4" name="Picture 3" descr="affin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2372271" cy="466344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wanted to decode</a:t>
            </a:r>
            <a:br>
              <a:rPr lang="en-US" dirty="0" smtClean="0"/>
            </a:br>
            <a:r>
              <a:rPr lang="en-US" dirty="0" smtClean="0"/>
              <a:t>a message that has a G</a:t>
            </a:r>
            <a:br>
              <a:rPr lang="en-US" dirty="0" smtClean="0"/>
            </a:br>
            <a:r>
              <a:rPr lang="en-US" dirty="0" smtClean="0"/>
              <a:t>in it, there would be no</a:t>
            </a:r>
            <a:br>
              <a:rPr lang="en-US" dirty="0" smtClean="0"/>
            </a:br>
            <a:r>
              <a:rPr lang="en-US" dirty="0" smtClean="0"/>
              <a:t>way of knowing if it should</a:t>
            </a:r>
            <a:br>
              <a:rPr lang="en-US" dirty="0" smtClean="0"/>
            </a:br>
            <a:r>
              <a:rPr lang="en-US" dirty="0" smtClean="0"/>
              <a:t>be a B or an O</a:t>
            </a:r>
          </a:p>
          <a:p>
            <a:endParaRPr lang="en-US" dirty="0" smtClean="0"/>
          </a:p>
          <a:p>
            <a:r>
              <a:rPr lang="en-US" dirty="0" smtClean="0"/>
              <a:t>We can’t use this operation</a:t>
            </a:r>
            <a:br>
              <a:rPr lang="en-US" dirty="0" smtClean="0"/>
            </a:br>
            <a:r>
              <a:rPr lang="en-US" dirty="0" smtClean="0"/>
              <a:t>to encode messages because</a:t>
            </a:r>
            <a:br>
              <a:rPr lang="en-US" dirty="0" smtClean="0"/>
            </a:br>
            <a:r>
              <a:rPr lang="en-US" dirty="0" smtClean="0"/>
              <a:t>it is not reversible </a:t>
            </a:r>
            <a:endParaRPr lang="en-US" dirty="0"/>
          </a:p>
        </p:txBody>
      </p:sp>
      <p:pic>
        <p:nvPicPr>
          <p:cNvPr id="4" name="Picture 3" descr="affin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2372271" cy="46634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even worse</a:t>
            </a:r>
            <a:br>
              <a:rPr lang="en-US" dirty="0" smtClean="0"/>
            </a:br>
            <a:r>
              <a:rPr lang="en-US" dirty="0" smtClean="0"/>
              <a:t>if we try to multiply by 13</a:t>
            </a:r>
          </a:p>
          <a:p>
            <a:endParaRPr lang="en-US" dirty="0" smtClean="0"/>
          </a:p>
          <a:p>
            <a:r>
              <a:rPr lang="en-US" dirty="0" smtClean="0"/>
              <a:t>Every letter gets encoded</a:t>
            </a:r>
            <a:br>
              <a:rPr lang="en-US" dirty="0" smtClean="0"/>
            </a:br>
            <a:r>
              <a:rPr lang="en-US" dirty="0" smtClean="0"/>
              <a:t>as A or N</a:t>
            </a:r>
          </a:p>
          <a:p>
            <a:endParaRPr lang="en-US" dirty="0" smtClean="0"/>
          </a:p>
          <a:p>
            <a:r>
              <a:rPr lang="en-US" dirty="0" smtClean="0"/>
              <a:t>It would be impossible to </a:t>
            </a:r>
            <a:br>
              <a:rPr lang="en-US" dirty="0" smtClean="0"/>
            </a:br>
            <a:r>
              <a:rPr lang="en-US" dirty="0" smtClean="0"/>
              <a:t>decode a message using</a:t>
            </a:r>
            <a:br>
              <a:rPr lang="en-US" dirty="0" smtClean="0"/>
            </a:br>
            <a:r>
              <a:rPr lang="en-US" dirty="0" smtClean="0"/>
              <a:t>this cipher</a:t>
            </a:r>
            <a:endParaRPr lang="en-US" dirty="0"/>
          </a:p>
        </p:txBody>
      </p:sp>
      <p:pic>
        <p:nvPicPr>
          <p:cNvPr id="4" name="Picture 3" descr="affin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52600"/>
            <a:ext cx="2434539" cy="43891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know in advance whether a particular multiplication operation will be reversible?</a:t>
            </a:r>
          </a:p>
          <a:p>
            <a:endParaRPr lang="en-US" dirty="0" smtClean="0"/>
          </a:p>
          <a:p>
            <a:r>
              <a:rPr lang="en-US" dirty="0" smtClean="0"/>
              <a:t>Whenever we multiply by a number that shares a common factor greater than 1 with the modulus, that operation will </a:t>
            </a:r>
            <a:r>
              <a:rPr lang="en-US" i="1" dirty="0" smtClean="0"/>
              <a:t>not</a:t>
            </a:r>
            <a:r>
              <a:rPr lang="en-US" dirty="0" smtClean="0"/>
              <a:t> be reversible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and 26 are both divisible by 2</a:t>
            </a:r>
          </a:p>
          <a:p>
            <a:endParaRPr lang="en-US" dirty="0" smtClean="0"/>
          </a:p>
          <a:p>
            <a:r>
              <a:rPr lang="en-US" dirty="0" smtClean="0"/>
              <a:t>13 and 26 are both divisible by 13</a:t>
            </a:r>
          </a:p>
          <a:p>
            <a:endParaRPr lang="en-US" dirty="0" smtClean="0"/>
          </a:p>
          <a:p>
            <a:r>
              <a:rPr lang="en-US" dirty="0" smtClean="0"/>
              <a:t>3 and 26 do not share any common factors other than 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reason, we will often change the modulus from 26 to a prime number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prime number</a:t>
            </a:r>
            <a:r>
              <a:rPr lang="en-US" dirty="0" smtClean="0"/>
              <a:t> only has divisors of 1 and itself</a:t>
            </a:r>
          </a:p>
          <a:p>
            <a:endParaRPr lang="en-US" dirty="0" smtClean="0"/>
          </a:p>
          <a:p>
            <a:r>
              <a:rPr lang="en-US" dirty="0" smtClean="0"/>
              <a:t>For example, 27 is not prime (its divisors are 1, 3, 9, and 27), but 29 is prime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modular arithmetic ciphers we have seen use addition and subtraction</a:t>
            </a:r>
          </a:p>
          <a:p>
            <a:endParaRPr lang="en-US" dirty="0" smtClean="0"/>
          </a:p>
          <a:p>
            <a:r>
              <a:rPr lang="en-US" dirty="0" smtClean="0"/>
              <a:t>For example, the Caesar cipher rule is to add 3 to every letter in the message</a:t>
            </a:r>
          </a:p>
          <a:p>
            <a:endParaRPr lang="en-US" dirty="0" smtClean="0"/>
          </a:p>
          <a:p>
            <a:r>
              <a:rPr lang="en-US" dirty="0" smtClean="0"/>
              <a:t>What about multiplication?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advantage of using a prime number modulus is that we no longer have to worry about the numbers we multiply by sharing common factors with the modulus</a:t>
            </a:r>
          </a:p>
          <a:p>
            <a:endParaRPr lang="en-US" dirty="0" smtClean="0"/>
          </a:p>
          <a:p>
            <a:r>
              <a:rPr lang="en-US" dirty="0" smtClean="0"/>
              <a:t>The disadvantage is that our modulus is now greater than 26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encode the message “Retreat at once” using multiplication by 6, modulo 29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encode the message “Retreat at once” using multiplication by 6, modulo 29</a:t>
            </a:r>
            <a:endParaRPr lang="en-US" dirty="0"/>
          </a:p>
        </p:txBody>
      </p:sp>
      <p:pic>
        <p:nvPicPr>
          <p:cNvPr id="4" name="Picture 3" descr="affin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24200"/>
            <a:ext cx="7745503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encode the message “Retreat at once” using multiplication by 6, modulo 29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 that we get results like 26 and 27, which we cannot turn back into letters</a:t>
            </a:r>
            <a:endParaRPr lang="en-US" dirty="0"/>
          </a:p>
        </p:txBody>
      </p:sp>
      <p:pic>
        <p:nvPicPr>
          <p:cNvPr id="4" name="Picture 3" descr="affin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24200"/>
            <a:ext cx="7745503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use multiplicative and affine ciphers with a modulus greater than 26, we will simply leave our encoded message as a sequence of numbers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using prime numbers means that we will always have a reversible multiplicative cipher</a:t>
            </a:r>
          </a:p>
          <a:p>
            <a:endParaRPr lang="en-US" dirty="0" smtClean="0"/>
          </a:p>
          <a:p>
            <a:r>
              <a:rPr lang="en-US" dirty="0" smtClean="0"/>
              <a:t>However, in general, </a:t>
            </a:r>
            <a:r>
              <a:rPr lang="en-US" i="1" dirty="0" smtClean="0"/>
              <a:t>finding</a:t>
            </a:r>
            <a:r>
              <a:rPr lang="en-US" dirty="0" smtClean="0"/>
              <a:t> the inverse operation can be quite difficult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Affine and multiplicative ciphers are examples of </a:t>
            </a:r>
            <a:r>
              <a:rPr lang="en-US" b="1" dirty="0" smtClean="0"/>
              <a:t>asymmetric ciphers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means that the method for decoding messages is not easily determined even if you know the encoding method</a:t>
            </a:r>
          </a:p>
          <a:p>
            <a:endParaRPr lang="en-US" dirty="0" smtClean="0"/>
          </a:p>
          <a:p>
            <a:r>
              <a:rPr lang="en-US" dirty="0" smtClean="0"/>
              <a:t>Asymmetric ciphers allow for a system called public-key cryptography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public-key system, everyone has two keys: a method for encoding messages, and a method for decoding messages</a:t>
            </a:r>
          </a:p>
          <a:p>
            <a:endParaRPr lang="en-US" dirty="0" smtClean="0"/>
          </a:p>
          <a:p>
            <a:r>
              <a:rPr lang="en-US" dirty="0" smtClean="0"/>
              <a:t>With a multiplicative cipher, the keys are numbers:</a:t>
            </a:r>
          </a:p>
          <a:p>
            <a:pPr lvl="1"/>
            <a:r>
              <a:rPr lang="en-US" dirty="0" smtClean="0"/>
              <a:t>The encoding key is the number you must multiply by to encode the message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 decoding key is the number used to decode the message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difference in a public-key system is that the encoding keys are made public</a:t>
            </a:r>
          </a:p>
          <a:p>
            <a:endParaRPr lang="en-US" dirty="0" smtClean="0"/>
          </a:p>
          <a:p>
            <a:r>
              <a:rPr lang="en-US" dirty="0" smtClean="0"/>
              <a:t>Everyone knows everyone else’s encoding key</a:t>
            </a:r>
          </a:p>
          <a:p>
            <a:endParaRPr lang="en-US" dirty="0" smtClean="0"/>
          </a:p>
          <a:p>
            <a:r>
              <a:rPr lang="en-US" dirty="0" smtClean="0"/>
              <a:t>The decoding keys are kept private</a:t>
            </a:r>
          </a:p>
          <a:p>
            <a:endParaRPr lang="en-US" dirty="0" smtClean="0"/>
          </a:p>
          <a:p>
            <a:r>
              <a:rPr lang="en-US" dirty="0" smtClean="0"/>
              <a:t>For a system like this to work, it must be very difficult to determine the decoding keys from the encoding keys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a system like this work?</a:t>
            </a:r>
          </a:p>
          <a:p>
            <a:endParaRPr lang="en-US" dirty="0" smtClean="0"/>
          </a:p>
          <a:p>
            <a:r>
              <a:rPr lang="en-US" dirty="0" smtClean="0"/>
              <a:t>Suppose Adam wants to send a message to Beth</a:t>
            </a:r>
          </a:p>
          <a:p>
            <a:endParaRPr lang="en-US" dirty="0" smtClean="0"/>
          </a:p>
          <a:p>
            <a:r>
              <a:rPr lang="en-US" dirty="0" smtClean="0"/>
              <a:t>Adam encodes his message</a:t>
            </a:r>
            <a:br>
              <a:rPr lang="en-US" dirty="0" smtClean="0"/>
            </a:br>
            <a:r>
              <a:rPr lang="en-US" dirty="0" smtClean="0"/>
              <a:t>using Beth’s public key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C:\Documents and Settings\jehamb.SHIP\Local Settings\Temporary Internet Files\Content.IE5\3MQ9GWCP\MCj044040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657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</a:t>
            </a:r>
            <a:r>
              <a:rPr lang="en-US" b="1" dirty="0" smtClean="0"/>
              <a:t>affine cipher</a:t>
            </a:r>
            <a:r>
              <a:rPr lang="en-US" dirty="0" smtClean="0"/>
              <a:t>, we multiply by a constant number and then add a (possibly different) number</a:t>
            </a:r>
          </a:p>
          <a:p>
            <a:endParaRPr lang="en-US" dirty="0" smtClean="0"/>
          </a:p>
          <a:p>
            <a:r>
              <a:rPr lang="en-US" dirty="0" smtClean="0"/>
              <a:t>In a </a:t>
            </a:r>
            <a:r>
              <a:rPr lang="en-US" b="1" dirty="0" smtClean="0"/>
              <a:t>multiplicative cipher</a:t>
            </a:r>
            <a:r>
              <a:rPr lang="en-US" dirty="0" smtClean="0"/>
              <a:t>, we just multiply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that only Beth knows her private decoding key</a:t>
            </a:r>
          </a:p>
          <a:p>
            <a:endParaRPr lang="en-US" dirty="0" smtClean="0"/>
          </a:p>
          <a:p>
            <a:r>
              <a:rPr lang="en-US" dirty="0" smtClean="0"/>
              <a:t>So only Beth will be able to decode the message</a:t>
            </a:r>
          </a:p>
          <a:p>
            <a:endParaRPr lang="en-US" dirty="0" smtClean="0"/>
          </a:p>
          <a:p>
            <a:r>
              <a:rPr lang="en-US" dirty="0" smtClean="0"/>
              <a:t>But anyone is able to send</a:t>
            </a:r>
            <a:br>
              <a:rPr lang="en-US" dirty="0" smtClean="0"/>
            </a:br>
            <a:r>
              <a:rPr lang="en-US" dirty="0" smtClean="0"/>
              <a:t>a private message like this</a:t>
            </a:r>
            <a:br>
              <a:rPr lang="en-US" dirty="0" smtClean="0"/>
            </a:br>
            <a:r>
              <a:rPr lang="en-US" dirty="0" smtClean="0"/>
              <a:t>to Beth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C:\Documents and Settings\jehamb.SHIP\Local Settings\Temporary Internet Files\Content.IE5\3MQ9GWCP\MCj044040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657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it this way: Using Beth’s public key to encode a message is like putting in a special kind of box that only Beth can open</a:t>
            </a:r>
          </a:p>
          <a:p>
            <a:endParaRPr lang="en-US" dirty="0" smtClean="0"/>
          </a:p>
          <a:p>
            <a:r>
              <a:rPr lang="en-US" dirty="0" smtClean="0"/>
              <a:t>In this case suppose that Beth’s</a:t>
            </a:r>
            <a:br>
              <a:rPr lang="en-US" dirty="0" smtClean="0"/>
            </a:br>
            <a:r>
              <a:rPr lang="en-US" dirty="0" smtClean="0"/>
              <a:t>boxes are blue, and only Beth</a:t>
            </a:r>
            <a:br>
              <a:rPr lang="en-US" dirty="0" smtClean="0"/>
            </a:br>
            <a:r>
              <a:rPr lang="en-US" dirty="0" smtClean="0"/>
              <a:t>can open blue boxes</a:t>
            </a:r>
          </a:p>
          <a:p>
            <a:endParaRPr lang="en-US" dirty="0" smtClean="0"/>
          </a:p>
          <a:p>
            <a:r>
              <a:rPr lang="en-US" dirty="0" smtClean="0"/>
              <a:t>But anyone can </a:t>
            </a:r>
            <a:r>
              <a:rPr lang="en-US" i="1" dirty="0" smtClean="0"/>
              <a:t>buy</a:t>
            </a:r>
            <a:r>
              <a:rPr lang="en-US" b="1" i="1" dirty="0" smtClean="0"/>
              <a:t> </a:t>
            </a:r>
            <a:r>
              <a:rPr lang="en-US" dirty="0" smtClean="0"/>
              <a:t>blue boxes,</a:t>
            </a:r>
            <a:br>
              <a:rPr lang="en-US" dirty="0" smtClean="0"/>
            </a:br>
            <a:r>
              <a:rPr lang="en-US" dirty="0" smtClean="0"/>
              <a:t>and use them to send messages</a:t>
            </a:r>
            <a:br>
              <a:rPr lang="en-US" dirty="0" smtClean="0"/>
            </a:br>
            <a:r>
              <a:rPr lang="en-US" dirty="0" smtClean="0"/>
              <a:t>to her</a:t>
            </a:r>
          </a:p>
        </p:txBody>
      </p:sp>
      <p:pic>
        <p:nvPicPr>
          <p:cNvPr id="1028" name="Picture 4" descr="C:\Documents and Settings\jehamb.SHIP\Local Settings\Temporary Internet Files\Content.IE5\3MQ9GWCP\MCj04404010000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9800" y="3657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Adam’s boxes are red</a:t>
            </a:r>
          </a:p>
          <a:p>
            <a:endParaRPr lang="en-US" dirty="0" smtClean="0"/>
          </a:p>
          <a:p>
            <a:r>
              <a:rPr lang="en-US" dirty="0" smtClean="0"/>
              <a:t>Again, anyone can buy red Adam boxes, but only Adam can open them</a:t>
            </a:r>
          </a:p>
          <a:p>
            <a:endParaRPr lang="en-US" dirty="0" smtClean="0"/>
          </a:p>
          <a:p>
            <a:r>
              <a:rPr lang="en-US" dirty="0" smtClean="0"/>
              <a:t>If Christine sends Adam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message encoded using his</a:t>
            </a:r>
            <a:br>
              <a:rPr lang="en-US" dirty="0" smtClean="0"/>
            </a:br>
            <a:r>
              <a:rPr lang="en-US" dirty="0" smtClean="0"/>
              <a:t>public key, she doesn’t have</a:t>
            </a:r>
            <a:br>
              <a:rPr lang="en-US" dirty="0" smtClean="0"/>
            </a:br>
            <a:r>
              <a:rPr lang="en-US" dirty="0" smtClean="0"/>
              <a:t>to worry about Beth </a:t>
            </a:r>
            <a:br>
              <a:rPr lang="en-US" dirty="0" smtClean="0"/>
            </a:br>
            <a:r>
              <a:rPr lang="en-US" dirty="0" smtClean="0"/>
              <a:t>intercepting the message and</a:t>
            </a:r>
            <a:br>
              <a:rPr lang="en-US" dirty="0" smtClean="0"/>
            </a:br>
            <a:r>
              <a:rPr lang="en-US" dirty="0" smtClean="0"/>
              <a:t>decoding it</a:t>
            </a:r>
          </a:p>
        </p:txBody>
      </p:sp>
      <p:pic>
        <p:nvPicPr>
          <p:cNvPr id="1028" name="Picture 4" descr="C:\Documents and Settings\jehamb.SHIP\Local Settings\Temporary Internet Files\Content.IE5\3MQ9GWCP\MCj04404010000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9800" y="3657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Packages: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analogy breaks down a bit, as there is something else we can do with this system</a:t>
            </a:r>
          </a:p>
          <a:p>
            <a:endParaRPr lang="en-US" dirty="0" smtClean="0"/>
          </a:p>
          <a:p>
            <a:r>
              <a:rPr lang="en-US" dirty="0" smtClean="0"/>
              <a:t>Suppose Christine works at a bank and receives a request to transfer a large amount out of Beth’s bank account</a:t>
            </a:r>
          </a:p>
          <a:p>
            <a:endParaRPr lang="en-US" dirty="0" smtClean="0"/>
          </a:p>
          <a:p>
            <a:r>
              <a:rPr lang="en-US" dirty="0" smtClean="0"/>
              <a:t>She wants Beth to send a secure message verifying the transfer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Packages: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that anyone can send a message to Christine posing as Beth</a:t>
            </a:r>
          </a:p>
          <a:p>
            <a:endParaRPr lang="en-US" dirty="0" smtClean="0"/>
          </a:p>
          <a:p>
            <a:r>
              <a:rPr lang="en-US" dirty="0" smtClean="0"/>
              <a:t>Even if they use Christine’s public key to encode the message, this doesn’t</a:t>
            </a:r>
            <a:br>
              <a:rPr lang="en-US" dirty="0" smtClean="0"/>
            </a:br>
            <a:r>
              <a:rPr lang="en-US" dirty="0" smtClean="0"/>
              <a:t>ensure that the message </a:t>
            </a:r>
            <a:r>
              <a:rPr lang="en-US" i="1" dirty="0" smtClean="0"/>
              <a:t>came</a:t>
            </a:r>
            <a:br>
              <a:rPr lang="en-US" i="1" dirty="0" smtClean="0"/>
            </a:br>
            <a:r>
              <a:rPr lang="en-US" i="1" dirty="0" smtClean="0"/>
              <a:t>from Beth</a:t>
            </a:r>
            <a:r>
              <a:rPr lang="en-US" dirty="0" smtClean="0"/>
              <a:t>, it just makes sure</a:t>
            </a:r>
            <a:br>
              <a:rPr lang="en-US" dirty="0" smtClean="0"/>
            </a:br>
            <a:r>
              <a:rPr lang="en-US" dirty="0" smtClean="0"/>
              <a:t>that the message </a:t>
            </a:r>
            <a:r>
              <a:rPr lang="en-US" i="1" dirty="0" smtClean="0"/>
              <a:t>goes to </a:t>
            </a:r>
            <a:br>
              <a:rPr lang="en-US" i="1" dirty="0" smtClean="0"/>
            </a:br>
            <a:r>
              <a:rPr lang="en-US" i="1" dirty="0" smtClean="0"/>
              <a:t>Christine</a:t>
            </a:r>
            <a:endParaRPr lang="en-US" dirty="0"/>
          </a:p>
        </p:txBody>
      </p:sp>
      <p:pic>
        <p:nvPicPr>
          <p:cNvPr id="4" name="Picture 4" descr="C:\Documents and Settings\jehamb.SHIP\Local Settings\Temporary Internet Files\Content.IE5\3MQ9GWCP\MCj04404010000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9800" y="36576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Packages: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Instead, Beth can send a message (such as “I authorize the transfer”) to Christine encoded with Beth’s </a:t>
            </a:r>
            <a:r>
              <a:rPr lang="en-US" i="1" dirty="0" smtClean="0"/>
              <a:t>private</a:t>
            </a:r>
            <a:r>
              <a:rPr lang="en-US" dirty="0" smtClean="0"/>
              <a:t> key</a:t>
            </a:r>
          </a:p>
          <a:p>
            <a:endParaRPr lang="en-US" dirty="0" smtClean="0"/>
          </a:p>
          <a:p>
            <a:r>
              <a:rPr lang="en-US" dirty="0" smtClean="0"/>
              <a:t>Now anyone can decode this message (using Beth’s </a:t>
            </a:r>
            <a:r>
              <a:rPr lang="en-US" i="1" dirty="0" smtClean="0"/>
              <a:t>public</a:t>
            </a:r>
            <a:r>
              <a:rPr lang="en-US" dirty="0" smtClean="0"/>
              <a:t> key), but only Beth could have encoded it, since only Beth knows that private key</a:t>
            </a:r>
          </a:p>
          <a:p>
            <a:endParaRPr lang="en-US" dirty="0" smtClean="0"/>
          </a:p>
          <a:p>
            <a:r>
              <a:rPr lang="en-US" dirty="0" smtClean="0"/>
              <a:t>In this way, it is guaranteed that the message came from Beth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affine and multiplicative ciphers are substitution ciphers</a:t>
            </a:r>
          </a:p>
          <a:p>
            <a:endParaRPr lang="en-US" dirty="0" smtClean="0"/>
          </a:p>
          <a:p>
            <a:r>
              <a:rPr lang="en-US" dirty="0" smtClean="0"/>
              <a:t>This means that they are susceptible to techniques like frequency analysis</a:t>
            </a:r>
          </a:p>
          <a:p>
            <a:endParaRPr lang="en-US" dirty="0" smtClean="0"/>
          </a:p>
          <a:p>
            <a:r>
              <a:rPr lang="en-US" dirty="0" smtClean="0"/>
              <a:t>These methods are unsuitable to use for public-key cryptography, which requires that the codes be virtually unbreakable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common system in use today is RSA cryptography, which relies on the same kinds of ideas we have studied (prime numbers and inverse operations in modular arithmetic)</a:t>
            </a:r>
          </a:p>
          <a:p>
            <a:endParaRPr lang="en-US" dirty="0" smtClean="0"/>
          </a:p>
          <a:p>
            <a:r>
              <a:rPr lang="en-US" dirty="0" smtClean="0"/>
              <a:t>However, the prime numbers we use for RSA are many digits long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here is a typical security message used by a web browser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“128 bit” means that the encryption key could be as large as 2</a:t>
            </a:r>
            <a:r>
              <a:rPr lang="en-US" baseline="30000" dirty="0" smtClean="0"/>
              <a:t>128</a:t>
            </a:r>
            <a:r>
              <a:rPr lang="en-US" dirty="0" smtClean="0"/>
              <a:t>, which a 39-digit number</a:t>
            </a:r>
            <a:endParaRPr lang="en-US" dirty="0"/>
          </a:p>
        </p:txBody>
      </p:sp>
      <p:pic>
        <p:nvPicPr>
          <p:cNvPr id="4" name="Picture 3" descr="screen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0"/>
            <a:ext cx="8808437" cy="173736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with a computer checking a </a:t>
            </a:r>
            <a:r>
              <a:rPr lang="en-US" i="1" dirty="0" smtClean="0"/>
              <a:t>billion keys per second</a:t>
            </a:r>
            <a:r>
              <a:rPr lang="en-US" dirty="0" smtClean="0"/>
              <a:t>, it would take up to 10 thousand billion </a:t>
            </a:r>
            <a:r>
              <a:rPr lang="en-US" dirty="0" err="1" smtClean="0"/>
              <a:t>billion</a:t>
            </a:r>
            <a:r>
              <a:rPr lang="en-US" dirty="0" smtClean="0"/>
              <a:t> years to check them all</a:t>
            </a:r>
          </a:p>
          <a:p>
            <a:endParaRPr lang="en-US" dirty="0" smtClean="0"/>
          </a:p>
          <a:p>
            <a:r>
              <a:rPr lang="en-US" dirty="0" smtClean="0"/>
              <a:t>This is far, far longer than the age of the universe</a:t>
            </a:r>
          </a:p>
          <a:p>
            <a:endParaRPr lang="en-US" dirty="0" smtClean="0"/>
          </a:p>
          <a:p>
            <a:r>
              <a:rPr lang="en-US" dirty="0" smtClean="0"/>
              <a:t>RSA relies on the size of the key being large enough to make breaking the code take an impossibly long amount </a:t>
            </a:r>
            <a:r>
              <a:rPr lang="en-US" smtClean="0"/>
              <a:t>of time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let’s encode the message “Attack at daybreak” using an affine cipher where we multiply by 3 and then add 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let’s encode the message “Attack at daybreak” using an affine cipher where we multiply by 3 and then add 5</a:t>
            </a:r>
            <a:endParaRPr lang="en-US" dirty="0"/>
          </a:p>
        </p:txBody>
      </p:sp>
      <p:pic>
        <p:nvPicPr>
          <p:cNvPr id="4" name="Picture 3" descr="affin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04" y="3886200"/>
            <a:ext cx="8581296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encode T, for example, we convert T to 19, multiply by 3 (to get 57), then add 5 (to get 62).  Finally we find the remainder, 10</a:t>
            </a:r>
            <a:endParaRPr lang="en-US" dirty="0"/>
          </a:p>
        </p:txBody>
      </p:sp>
      <p:pic>
        <p:nvPicPr>
          <p:cNvPr id="4" name="Picture 3" descr="affin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04" y="3886200"/>
            <a:ext cx="8581296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know how to encode a message using an affine cipher</a:t>
            </a:r>
          </a:p>
          <a:p>
            <a:endParaRPr lang="en-US" dirty="0" smtClean="0"/>
          </a:p>
          <a:p>
            <a:r>
              <a:rPr lang="en-US" dirty="0" smtClean="0"/>
              <a:t>How do we decode?</a:t>
            </a:r>
          </a:p>
          <a:p>
            <a:endParaRPr lang="en-US" dirty="0" smtClean="0"/>
          </a:p>
          <a:p>
            <a:r>
              <a:rPr lang="en-US" dirty="0" smtClean="0"/>
              <a:t>Since the 2</a:t>
            </a:r>
            <a:r>
              <a:rPr lang="en-US" baseline="30000" dirty="0" smtClean="0"/>
              <a:t>nd</a:t>
            </a:r>
            <a:r>
              <a:rPr lang="en-US" dirty="0" smtClean="0"/>
              <a:t> step is to add 5, we should subtract 5 first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undo the “multiply by 3” step?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natural answer would be to divide by 3, but that’s not really possible in modular arithmetic</a:t>
            </a:r>
            <a:endParaRPr lang="en-US" dirty="0"/>
          </a:p>
        </p:txBody>
      </p:sp>
      <p:pic>
        <p:nvPicPr>
          <p:cNvPr id="4" name="Picture 3" descr="affin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667000"/>
            <a:ext cx="6996083" cy="17373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i="1" dirty="0" smtClean="0"/>
              <a:t>is</a:t>
            </a:r>
            <a:r>
              <a:rPr lang="en-US" dirty="0" smtClean="0"/>
              <a:t> a way to undo the </a:t>
            </a:r>
            <a:br>
              <a:rPr lang="en-US" dirty="0" smtClean="0"/>
            </a:br>
            <a:r>
              <a:rPr lang="en-US" dirty="0" smtClean="0"/>
              <a:t>“multiply by 3” step</a:t>
            </a:r>
          </a:p>
          <a:p>
            <a:endParaRPr lang="en-US" dirty="0" smtClean="0"/>
          </a:p>
          <a:p>
            <a:r>
              <a:rPr lang="en-US" dirty="0" smtClean="0"/>
              <a:t>It turns out that what we</a:t>
            </a:r>
            <a:br>
              <a:rPr lang="en-US" dirty="0" smtClean="0"/>
            </a:br>
            <a:r>
              <a:rPr lang="en-US" dirty="0" smtClean="0"/>
              <a:t>need to do is to multiply</a:t>
            </a:r>
            <a:br>
              <a:rPr lang="en-US" dirty="0" smtClean="0"/>
            </a:br>
            <a:r>
              <a:rPr lang="en-US" dirty="0" smtClean="0"/>
              <a:t>by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</TotalTime>
  <Words>1256</Words>
  <Application>Microsoft Office PowerPoint</Application>
  <PresentationFormat>On-screen Show (4:3)</PresentationFormat>
  <Paragraphs>196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Module</vt:lpstr>
      <vt:lpstr>Section 3.8: More Modular Arithmetic and Public-Key Cryptography </vt:lpstr>
      <vt:lpstr>Modular Multiplication</vt:lpstr>
      <vt:lpstr>Modular Multiplication</vt:lpstr>
      <vt:lpstr>Modular Multiplication</vt:lpstr>
      <vt:lpstr>Modular Multiplication</vt:lpstr>
      <vt:lpstr>Modular Multiplication</vt:lpstr>
      <vt:lpstr>Modular Multiplication</vt:lpstr>
      <vt:lpstr>Modular Multiplication</vt:lpstr>
      <vt:lpstr>Modular Multiplication</vt:lpstr>
      <vt:lpstr>Modular Multiplication</vt:lpstr>
      <vt:lpstr>Modular Multiplication</vt:lpstr>
      <vt:lpstr>Modular Multiplication</vt:lpstr>
      <vt:lpstr>Searching for Inverses</vt:lpstr>
      <vt:lpstr>Searching for Inverses</vt:lpstr>
      <vt:lpstr>Searching for Inverses</vt:lpstr>
      <vt:lpstr>Searching for Inverses</vt:lpstr>
      <vt:lpstr>Searching for Inverses</vt:lpstr>
      <vt:lpstr>Searching for Inverses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Public-Key Cryptography</vt:lpstr>
      <vt:lpstr>Public-Key Cryptography</vt:lpstr>
      <vt:lpstr>Public-Key Cryptography</vt:lpstr>
      <vt:lpstr>Public-Key Cryptography</vt:lpstr>
      <vt:lpstr>Public-Key Cryptography</vt:lpstr>
      <vt:lpstr>Public-Key Cryptography</vt:lpstr>
      <vt:lpstr>Public-Key Cryptography</vt:lpstr>
      <vt:lpstr>Beyond Packages: Signatures</vt:lpstr>
      <vt:lpstr>Beyond Packages: Signatures</vt:lpstr>
      <vt:lpstr>Beyond Packages: Signatures</vt:lpstr>
      <vt:lpstr>Real-World Cryptography</vt:lpstr>
      <vt:lpstr>Real-World Cryptography</vt:lpstr>
      <vt:lpstr>Real-World Cryptography</vt:lpstr>
      <vt:lpstr>Real-World Cryptography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3.8: More Modular Arithmetic and Public-Key Cryptography </dc:title>
  <dc:creator/>
  <cp:lastModifiedBy>James Hamblin</cp:lastModifiedBy>
  <cp:revision>5</cp:revision>
  <dcterms:created xsi:type="dcterms:W3CDTF">2006-08-16T00:00:00Z</dcterms:created>
  <dcterms:modified xsi:type="dcterms:W3CDTF">2009-10-29T15:55:19Z</dcterms:modified>
</cp:coreProperties>
</file>